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120" y="6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AFF9C49-9E82-4815-95F7-59C21AD7581E}"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202002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9C49-9E82-4815-95F7-59C21AD7581E}"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3048883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9C49-9E82-4815-95F7-59C21AD7581E}"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2739260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9C49-9E82-4815-95F7-59C21AD7581E}"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4015688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FF9C49-9E82-4815-95F7-59C21AD7581E}"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5717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FF9C49-9E82-4815-95F7-59C21AD7581E}" type="datetimeFigureOut">
              <a:rPr lang="en-US" smtClean="0"/>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482327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FF9C49-9E82-4815-95F7-59C21AD7581E}" type="datetimeFigureOut">
              <a:rPr lang="en-US" smtClean="0"/>
              <a:t>3/31/2021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3419888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FF9C49-9E82-4815-95F7-59C21AD7581E}" type="datetimeFigureOut">
              <a:rPr lang="en-US" smtClean="0"/>
              <a:t>3/31/2021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270877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F9C49-9E82-4815-95F7-59C21AD7581E}" type="datetimeFigureOut">
              <a:rPr lang="en-US" smtClean="0"/>
              <a:t>3/31/2021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426163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FF9C49-9E82-4815-95F7-59C21AD7581E}" type="datetimeFigureOut">
              <a:rPr lang="en-US" smtClean="0"/>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926971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FF9C49-9E82-4815-95F7-59C21AD7581E}" type="datetimeFigureOut">
              <a:rPr lang="en-US" smtClean="0"/>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256330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F9C49-9E82-4815-95F7-59C21AD7581E}" type="datetimeFigureOut">
              <a:rPr lang="en-US" smtClean="0"/>
              <a:t>3/31/2021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4B13B-EB1F-4AA9-B1F6-82A13B4591DA}" type="slidenum">
              <a:rPr lang="en-US" smtClean="0"/>
              <a:t>‹#›</a:t>
            </a:fld>
            <a:endParaRPr lang="en-US"/>
          </a:p>
        </p:txBody>
      </p:sp>
    </p:spTree>
    <p:extLst>
      <p:ext uri="{BB962C8B-B14F-4D97-AF65-F5344CB8AC3E}">
        <p14:creationId xmlns:p14="http://schemas.microsoft.com/office/powerpoint/2010/main" val="1050506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25816602"/>
              </p:ext>
            </p:extLst>
          </p:nvPr>
        </p:nvGraphicFramePr>
        <p:xfrm>
          <a:off x="319312" y="111516"/>
          <a:ext cx="11538859" cy="6668831"/>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65919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Design of an intelligent car air conditioning louver for efficient cooling of car interior compartment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3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just"/>
                      <a:r>
                        <a:rPr lang="en-US" sz="1300" noProof="0" dirty="0">
                          <a:latin typeface="Verdana" panose="020B0604030504040204" pitchFamily="34" charset="0"/>
                          <a:ea typeface="Verdana" panose="020B0604030504040204" pitchFamily="34" charset="0"/>
                          <a:cs typeface="Verdana" panose="020B0604030504040204" pitchFamily="34" charset="0"/>
                        </a:rPr>
                        <a:t>Car air conditioning louver is one of the critical parts in car ventilation system for ensuring well-distributed cooled air within the car interior compartment to meet the desired comfort level of the occupants. Each of the louvers is mounted onto an air vent, normally located at the center and at the side of the car dashboard. The user can control the direction of the vented air by manually adjusting the louver via the sliding knob. On this note each vent allows the air to flow at specific direction within two angular axes to cool the desired section of the car internal compartment. However, it is well known that the common issue on car ventilation system is associated to the inability of the cool air to reach the specific target due to the obstacles that are mostly attributed to the passenger, car seat and car internal designs. Often complaints are made by the passenger at back row of the car of not receiving sufficient cooling air which highly implicates their comfort. On this note the current design of louver mostly satisfies the front row occupants who receive direct contact with fresh cooling air. Further, the air recirculation process may not benefit passenger at the back seat due to resistance from different sources. This uneven level of comfort within the car air distribution system needs to be addressed systematically. In this project students will be tasked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indent="-342900">
                        <a:buFont typeface="+mj-lt"/>
                        <a:buAutoNum type="arabicPeriod"/>
                      </a:pPr>
                      <a:r>
                        <a:rPr lang="en-US" sz="1300" noProof="0" dirty="0">
                          <a:latin typeface="Verdana" panose="020B0604030504040204" pitchFamily="34" charset="0"/>
                          <a:ea typeface="Verdana" panose="020B0604030504040204" pitchFamily="34" charset="0"/>
                          <a:cs typeface="Verdana" panose="020B0604030504040204" pitchFamily="34" charset="0"/>
                        </a:rPr>
                        <a:t>To design a multi</a:t>
                      </a:r>
                      <a:r>
                        <a:rPr lang="en-US" sz="1300" baseline="0" noProof="0" dirty="0">
                          <a:latin typeface="Verdana" panose="020B0604030504040204" pitchFamily="34" charset="0"/>
                          <a:ea typeface="Verdana" panose="020B0604030504040204" pitchFamily="34" charset="0"/>
                          <a:cs typeface="Verdana" panose="020B0604030504040204" pitchFamily="34" charset="0"/>
                        </a:rPr>
                        <a:t>-directional </a:t>
                      </a:r>
                      <a:r>
                        <a:rPr lang="en-US" sz="1300" noProof="0" dirty="0">
                          <a:latin typeface="Verdana" panose="020B0604030504040204" pitchFamily="34" charset="0"/>
                          <a:ea typeface="Verdana" panose="020B0604030504040204" pitchFamily="34" charset="0"/>
                          <a:cs typeface="Verdana" panose="020B0604030504040204" pitchFamily="34" charset="0"/>
                        </a:rPr>
                        <a:t>louver which would enhance the cool air distribution within a car. </a:t>
                      </a:r>
                    </a:p>
                    <a:p>
                      <a:pPr marL="342900" indent="-342900">
                        <a:buFont typeface="+mj-lt"/>
                        <a:buAutoNum type="arabicPeriod"/>
                      </a:pPr>
                      <a:r>
                        <a:rPr lang="en-US" sz="1300" noProof="0" dirty="0">
                          <a:latin typeface="Verdana" panose="020B0604030504040204" pitchFamily="34" charset="0"/>
                          <a:ea typeface="Verdana" panose="020B0604030504040204" pitchFamily="34" charset="0"/>
                          <a:cs typeface="Verdana" panose="020B0604030504040204" pitchFamily="34" charset="0"/>
                        </a:rPr>
                        <a:t>To</a:t>
                      </a:r>
                      <a:r>
                        <a:rPr lang="en-US" sz="1300" baseline="0" noProof="0" dirty="0">
                          <a:latin typeface="Verdana" panose="020B0604030504040204" pitchFamily="34" charset="0"/>
                          <a:ea typeface="Verdana" panose="020B0604030504040204" pitchFamily="34" charset="0"/>
                          <a:cs typeface="Verdana" panose="020B0604030504040204" pitchFamily="34" charset="0"/>
                        </a:rPr>
                        <a:t> conduct</a:t>
                      </a:r>
                      <a:r>
                        <a:rPr lang="en-US" sz="1300" noProof="0" dirty="0">
                          <a:latin typeface="Verdana" panose="020B0604030504040204" pitchFamily="34" charset="0"/>
                          <a:ea typeface="Verdana" panose="020B0604030504040204" pitchFamily="34" charset="0"/>
                          <a:cs typeface="Verdana" panose="020B0604030504040204" pitchFamily="34" charset="0"/>
                        </a:rPr>
                        <a:t> computational</a:t>
                      </a:r>
                      <a:r>
                        <a:rPr lang="en-US" sz="1300" baseline="0" noProof="0" dirty="0">
                          <a:latin typeface="Verdana" panose="020B0604030504040204" pitchFamily="34" charset="0"/>
                          <a:ea typeface="Verdana" panose="020B0604030504040204" pitchFamily="34" charset="0"/>
                          <a:cs typeface="Verdana" panose="020B0604030504040204" pitchFamily="34" charset="0"/>
                        </a:rPr>
                        <a:t> work </a:t>
                      </a:r>
                      <a:r>
                        <a:rPr lang="en-US" sz="1300" noProof="0" dirty="0">
                          <a:latin typeface="Verdana" panose="020B0604030504040204" pitchFamily="34" charset="0"/>
                          <a:ea typeface="Verdana" panose="020B0604030504040204" pitchFamily="34" charset="0"/>
                          <a:cs typeface="Verdana" panose="020B0604030504040204" pitchFamily="34" charset="0"/>
                        </a:rPr>
                        <a:t>to analyze the air distribution under the new design. </a:t>
                      </a:r>
                    </a:p>
                    <a:p>
                      <a:pPr marL="342900" indent="-342900">
                        <a:buFont typeface="+mj-lt"/>
                        <a:buAutoNum type="arabicPeriod"/>
                      </a:pPr>
                      <a:r>
                        <a:rPr lang="en-US" sz="1300" noProof="0" dirty="0">
                          <a:latin typeface="Verdana" panose="020B0604030504040204" pitchFamily="34" charset="0"/>
                          <a:ea typeface="Verdana" panose="020B0604030504040204" pitchFamily="34" charset="0"/>
                          <a:cs typeface="Verdana" panose="020B0604030504040204" pitchFamily="34" charset="0"/>
                        </a:rPr>
                        <a:t>To</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r>
                        <a:rPr lang="en-US" sz="1300" noProof="0" dirty="0">
                          <a:latin typeface="Verdana" panose="020B0604030504040204" pitchFamily="34" charset="0"/>
                          <a:ea typeface="Verdana" panose="020B0604030504040204" pitchFamily="34" charset="0"/>
                          <a:cs typeface="Verdana" panose="020B0604030504040204" pitchFamily="34" charset="0"/>
                        </a:rPr>
                        <a:t>fabricated and to conduct</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r>
                        <a:rPr lang="en-US" sz="1300" noProof="0" dirty="0">
                          <a:latin typeface="Verdana" panose="020B0604030504040204" pitchFamily="34" charset="0"/>
                          <a:ea typeface="Verdana" panose="020B0604030504040204" pitchFamily="34" charset="0"/>
                          <a:cs typeface="Verdana" panose="020B0604030504040204" pitchFamily="34" charset="0"/>
                        </a:rPr>
                        <a:t>test</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r>
                        <a:rPr lang="en-US" sz="1300" noProof="0" dirty="0">
                          <a:latin typeface="Verdana" panose="020B0604030504040204" pitchFamily="34" charset="0"/>
                          <a:ea typeface="Verdana" panose="020B0604030504040204" pitchFamily="34" charset="0"/>
                          <a:cs typeface="Verdana" panose="020B0604030504040204" pitchFamily="34" charset="0"/>
                        </a:rPr>
                        <a:t>on a real vehicle to verify its performance.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Equipment</a:t>
                      </a:r>
                      <a:r>
                        <a:rPr lang="en-US" sz="18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8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baseline="0" noProof="0" dirty="0">
                          <a:latin typeface="Verdana" panose="020B0604030504040204" pitchFamily="34" charset="0"/>
                          <a:ea typeface="Verdana" panose="020B0604030504040204" pitchFamily="34" charset="0"/>
                          <a:cs typeface="Verdana" panose="020B0604030504040204" pitchFamily="34" charset="0"/>
                        </a:rPr>
                        <a:t>Data acquisition, air and temperature sensors, 3D printer, milling machine</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err="1">
                          <a:latin typeface="Verdana" panose="020B0604030504040204" pitchFamily="34" charset="0"/>
                          <a:ea typeface="Verdana" panose="020B0604030504040204" pitchFamily="34" charset="0"/>
                          <a:cs typeface="Verdana" panose="020B0604030504040204" pitchFamily="34" charset="0"/>
                        </a:rPr>
                        <a:t>Ansys</a:t>
                      </a:r>
                      <a:r>
                        <a:rPr lang="en-US" sz="1600" noProof="0" dirty="0">
                          <a:latin typeface="Verdana" panose="020B0604030504040204" pitchFamily="34" charset="0"/>
                          <a:ea typeface="Verdana" panose="020B0604030504040204" pitchFamily="34" charset="0"/>
                          <a:cs typeface="Verdana" panose="020B0604030504040204" pitchFamily="34" charset="0"/>
                        </a:rPr>
                        <a:t> Fluent,</a:t>
                      </a:r>
                      <a:r>
                        <a:rPr lang="en-US" sz="1600" baseline="0" noProof="0" dirty="0">
                          <a:latin typeface="Verdana" panose="020B0604030504040204" pitchFamily="34" charset="0"/>
                          <a:ea typeface="Verdana" panose="020B0604030504040204" pitchFamily="34" charset="0"/>
                          <a:cs typeface="Verdana" panose="020B0604030504040204" pitchFamily="34" charset="0"/>
                        </a:rPr>
                        <a:t> Solid work, MS office</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500" b="1" spc="-50" baseline="0" dirty="0">
                          <a:latin typeface="Verdana" panose="020B0604030504040204" pitchFamily="34" charset="0"/>
                          <a:ea typeface="Verdana" panose="020B0604030504040204" pitchFamily="34" charset="0"/>
                          <a:cs typeface="Verdana" panose="020B0604030504040204" pitchFamily="34" charset="0"/>
                        </a:rPr>
                        <a:t> </a:t>
                      </a:r>
                      <a:r>
                        <a:rPr lang="en-US" sz="16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Dr.</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Mohd</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Nashrul</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Mohd</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Zubir</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Master of _Mechanica</a:t>
                      </a:r>
                      <a:r>
                        <a:rPr lang="en-US" sz="1600" baseline="0" noProof="0" dirty="0">
                          <a:latin typeface="Verdana" panose="020B0604030504040204" pitchFamily="34" charset="0"/>
                          <a:ea typeface="Verdana" panose="020B0604030504040204" pitchFamily="34" charset="0"/>
                          <a:cs typeface="Verdana" panose="020B0604030504040204" pitchFamily="34" charset="0"/>
                        </a:rPr>
                        <a:t>l and material</a:t>
                      </a:r>
                      <a:r>
                        <a:rPr lang="en-US" sz="1600" noProof="0" dirty="0">
                          <a:latin typeface="Verdana" panose="020B0604030504040204" pitchFamily="34" charset="0"/>
                          <a:ea typeface="Verdana" panose="020B0604030504040204" pitchFamily="34" charset="0"/>
                          <a:cs typeface="Verdana" panose="020B0604030504040204" pitchFamily="34" charset="0"/>
                        </a:rPr>
                        <a:t>__ Engineering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Maximum</a:t>
                      </a:r>
                      <a:r>
                        <a:rPr lang="en-US" sz="16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1817560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50342753"/>
              </p:ext>
            </p:extLst>
          </p:nvPr>
        </p:nvGraphicFramePr>
        <p:xfrm>
          <a:off x="319312" y="111516"/>
          <a:ext cx="11538859" cy="6536509"/>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65919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Investigation of the synergistic effect of internal surface </a:t>
                      </a:r>
                      <a:r>
                        <a:rPr lang="en-US" sz="1600" noProof="0" dirty="0" err="1">
                          <a:latin typeface="Verdana" panose="020B0604030504040204" pitchFamily="34" charset="0"/>
                          <a:ea typeface="Verdana" panose="020B0604030504040204" pitchFamily="34" charset="0"/>
                          <a:cs typeface="Verdana" panose="020B0604030504040204" pitchFamily="34" charset="0"/>
                        </a:rPr>
                        <a:t>microgrooving</a:t>
                      </a:r>
                      <a:r>
                        <a:rPr lang="en-US" sz="1600" noProof="0" dirty="0">
                          <a:latin typeface="Verdana" panose="020B0604030504040204" pitchFamily="34" charset="0"/>
                          <a:ea typeface="Verdana" panose="020B0604030504040204" pitchFamily="34" charset="0"/>
                          <a:cs typeface="Verdana" panose="020B0604030504040204" pitchFamily="34" charset="0"/>
                        </a:rPr>
                        <a:t> on heat transfer tube and colloid based heat transfer media for enhanced thermal management of heat exchanger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just"/>
                      <a:r>
                        <a:rPr lang="en-US" sz="1300" noProof="0" dirty="0">
                          <a:latin typeface="Verdana" panose="020B0604030504040204" pitchFamily="34" charset="0"/>
                          <a:ea typeface="Verdana" panose="020B0604030504040204" pitchFamily="34" charset="0"/>
                          <a:cs typeface="Verdana" panose="020B0604030504040204" pitchFamily="34" charset="0"/>
                        </a:rPr>
                        <a:t>Researchers</a:t>
                      </a:r>
                      <a:r>
                        <a:rPr lang="en-US" sz="1300" baseline="0" noProof="0" dirty="0">
                          <a:latin typeface="Verdana" panose="020B0604030504040204" pitchFamily="34" charset="0"/>
                          <a:ea typeface="Verdana" panose="020B0604030504040204" pitchFamily="34" charset="0"/>
                          <a:cs typeface="Verdana" panose="020B0604030504040204" pitchFamily="34" charset="0"/>
                        </a:rPr>
                        <a:t> have been persistently working on finding </a:t>
                      </a:r>
                      <a:r>
                        <a:rPr lang="en-US" sz="1300" noProof="0" dirty="0">
                          <a:latin typeface="Verdana" panose="020B0604030504040204" pitchFamily="34" charset="0"/>
                          <a:ea typeface="Verdana" panose="020B0604030504040204" pitchFamily="34" charset="0"/>
                          <a:cs typeface="Verdana" panose="020B0604030504040204" pitchFamily="34" charset="0"/>
                        </a:rPr>
                        <a:t>an innovative solution to cope with the ever-increasing demand of high heat flux cooling and heating operations. One of the prospective approaches is to gain control over the boundary layer domain where heat and mass transfer dominates. In this context, most researchers have adopted passive technique in order to modulate the boundary layer. This technique involves the use of either surface profile alteration, insertion of flow swirling devices and modifying fluid properties. However, its application within thermal engineering perspective has been overshadowed by the associative complication to the overall system performance. Thus,</a:t>
                      </a:r>
                      <a:r>
                        <a:rPr lang="en-US" sz="1300" baseline="0" noProof="0" dirty="0">
                          <a:latin typeface="Verdana" panose="020B0604030504040204" pitchFamily="34" charset="0"/>
                          <a:ea typeface="Verdana" panose="020B0604030504040204" pitchFamily="34" charset="0"/>
                          <a:cs typeface="Verdana" panose="020B0604030504040204" pitchFamily="34" charset="0"/>
                        </a:rPr>
                        <a:t> t</a:t>
                      </a:r>
                      <a:r>
                        <a:rPr lang="en-US" sz="1300" noProof="0" dirty="0">
                          <a:latin typeface="Verdana" panose="020B0604030504040204" pitchFamily="34" charset="0"/>
                          <a:ea typeface="Verdana" panose="020B0604030504040204" pitchFamily="34" charset="0"/>
                          <a:cs typeface="Verdana" panose="020B0604030504040204" pitchFamily="34" charset="0"/>
                        </a:rPr>
                        <a:t>he focus of the present work is to introduce a hybrid passive approach via the use of surface profile alteration and fluid property modification to improve heat transfer performance under convective mode. Specifically, a tube with structured surface in the form of microgrooves will be used together with a highly conductive solid additive to gain enhanced heat transfer in comparison to the conventional heat transfer liquid.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indent="-342900">
                        <a:buFont typeface="+mj-lt"/>
                        <a:buAutoNum type="arabicPeriod"/>
                      </a:pPr>
                      <a:r>
                        <a:rPr lang="en-US" sz="1300" noProof="0" dirty="0">
                          <a:latin typeface="Verdana" panose="020B0604030504040204" pitchFamily="34" charset="0"/>
                          <a:ea typeface="Verdana" panose="020B0604030504040204" pitchFamily="34" charset="0"/>
                          <a:cs typeface="Verdana" panose="020B0604030504040204" pitchFamily="34" charset="0"/>
                        </a:rPr>
                        <a:t>To perform surface modification of the heat exchanger tube</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noProof="0" dirty="0">
                          <a:latin typeface="Verdana" panose="020B0604030504040204" pitchFamily="34" charset="0"/>
                          <a:ea typeface="Verdana" panose="020B0604030504040204" pitchFamily="34" charset="0"/>
                          <a:cs typeface="Verdana" panose="020B0604030504040204" pitchFamily="34" charset="0"/>
                        </a:rPr>
                        <a:t>To</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r>
                        <a:rPr lang="en-US" sz="1300" noProof="0" dirty="0">
                          <a:latin typeface="Verdana" panose="020B0604030504040204" pitchFamily="34" charset="0"/>
                          <a:ea typeface="Verdana" panose="020B0604030504040204" pitchFamily="34" charset="0"/>
                          <a:cs typeface="Verdana" panose="020B0604030504040204" pitchFamily="34" charset="0"/>
                        </a:rPr>
                        <a:t>conduct experimental work on heat transfer performance</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endParaRPr lang="en-US" sz="1300" noProof="0"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mj-lt"/>
                        <a:buAutoNum type="arabicPeriod"/>
                      </a:pPr>
                      <a:r>
                        <a:rPr lang="en-US" sz="1300" noProof="0" dirty="0">
                          <a:latin typeface="Verdana" panose="020B0604030504040204" pitchFamily="34" charset="0"/>
                          <a:ea typeface="Verdana" panose="020B0604030504040204" pitchFamily="34" charset="0"/>
                          <a:cs typeface="Verdana" panose="020B0604030504040204" pitchFamily="34" charset="0"/>
                        </a:rPr>
                        <a:t>To</a:t>
                      </a:r>
                      <a:r>
                        <a:rPr lang="en-US" sz="1300" baseline="0" noProof="0" dirty="0">
                          <a:latin typeface="Verdana" panose="020B0604030504040204" pitchFamily="34" charset="0"/>
                          <a:ea typeface="Verdana" panose="020B0604030504040204" pitchFamily="34" charset="0"/>
                          <a:cs typeface="Verdana" panose="020B0604030504040204" pitchFamily="34" charset="0"/>
                        </a:rPr>
                        <a:t> conduct</a:t>
                      </a:r>
                      <a:r>
                        <a:rPr lang="en-US" sz="1300" noProof="0" dirty="0">
                          <a:latin typeface="Verdana" panose="020B0604030504040204" pitchFamily="34" charset="0"/>
                          <a:ea typeface="Verdana" panose="020B0604030504040204" pitchFamily="34" charset="0"/>
                          <a:cs typeface="Verdana" panose="020B0604030504040204" pitchFamily="34" charset="0"/>
                        </a:rPr>
                        <a:t> computational</a:t>
                      </a:r>
                      <a:r>
                        <a:rPr lang="en-US" sz="1300" baseline="0" noProof="0" dirty="0">
                          <a:latin typeface="Verdana" panose="020B0604030504040204" pitchFamily="34" charset="0"/>
                          <a:ea typeface="Verdana" panose="020B0604030504040204" pitchFamily="34" charset="0"/>
                          <a:cs typeface="Verdana" panose="020B0604030504040204" pitchFamily="34" charset="0"/>
                        </a:rPr>
                        <a:t> work </a:t>
                      </a:r>
                      <a:r>
                        <a:rPr lang="en-US" sz="1300" noProof="0" dirty="0">
                          <a:latin typeface="Verdana" panose="020B0604030504040204" pitchFamily="34" charset="0"/>
                          <a:ea typeface="Verdana" panose="020B0604030504040204" pitchFamily="34" charset="0"/>
                          <a:cs typeface="Verdana" panose="020B0604030504040204" pitchFamily="34" charset="0"/>
                        </a:rPr>
                        <a:t>to analyze the heat transfer</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r>
                        <a:rPr lang="en-US" sz="1300" noProof="0" dirty="0">
                          <a:latin typeface="Verdana" panose="020B0604030504040204" pitchFamily="34" charset="0"/>
                          <a:ea typeface="Verdana" panose="020B0604030504040204" pitchFamily="34" charset="0"/>
                          <a:cs typeface="Verdana" panose="020B0604030504040204" pitchFamily="34" charset="0"/>
                        </a:rPr>
                        <a:t>performance between conventional and proposed method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Equipment</a:t>
                      </a:r>
                      <a:r>
                        <a:rPr lang="en-US" sz="18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8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baseline="0" noProof="0" dirty="0">
                          <a:latin typeface="Verdana" panose="020B0604030504040204" pitchFamily="34" charset="0"/>
                          <a:ea typeface="Verdana" panose="020B0604030504040204" pitchFamily="34" charset="0"/>
                          <a:cs typeface="Verdana" panose="020B0604030504040204" pitchFamily="34" charset="0"/>
                        </a:rPr>
                        <a:t>Data acquisition (available) , heat transfer experimental set-up(available), copper tube </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err="1">
                          <a:latin typeface="Verdana" panose="020B0604030504040204" pitchFamily="34" charset="0"/>
                          <a:ea typeface="Verdana" panose="020B0604030504040204" pitchFamily="34" charset="0"/>
                          <a:cs typeface="Verdana" panose="020B0604030504040204" pitchFamily="34" charset="0"/>
                        </a:rPr>
                        <a:t>Ansys</a:t>
                      </a:r>
                      <a:r>
                        <a:rPr lang="en-US" sz="1600" noProof="0" dirty="0">
                          <a:latin typeface="Verdana" panose="020B0604030504040204" pitchFamily="34" charset="0"/>
                          <a:ea typeface="Verdana" panose="020B0604030504040204" pitchFamily="34" charset="0"/>
                          <a:cs typeface="Verdana" panose="020B0604030504040204" pitchFamily="34" charset="0"/>
                        </a:rPr>
                        <a:t> Fluent,</a:t>
                      </a:r>
                      <a:r>
                        <a:rPr lang="en-US" sz="1600" baseline="0" noProof="0" dirty="0">
                          <a:latin typeface="Verdana" panose="020B0604030504040204" pitchFamily="34" charset="0"/>
                          <a:ea typeface="Verdana" panose="020B0604030504040204" pitchFamily="34" charset="0"/>
                          <a:cs typeface="Verdana" panose="020B0604030504040204" pitchFamily="34" charset="0"/>
                        </a:rPr>
                        <a:t> Solid work, MS office</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500" b="1" spc="-50" baseline="0" dirty="0">
                          <a:latin typeface="Verdana" panose="020B0604030504040204" pitchFamily="34" charset="0"/>
                          <a:ea typeface="Verdana" panose="020B0604030504040204" pitchFamily="34" charset="0"/>
                          <a:cs typeface="Verdana" panose="020B0604030504040204" pitchFamily="34" charset="0"/>
                        </a:rPr>
                        <a:t> </a:t>
                      </a:r>
                      <a:r>
                        <a:rPr lang="en-US" sz="16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Dr.</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Mohd</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Nashrul</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Mohd</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Zubir</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Master of _Mechanica</a:t>
                      </a:r>
                      <a:r>
                        <a:rPr lang="en-US" sz="1600" baseline="0" noProof="0" dirty="0">
                          <a:latin typeface="Verdana" panose="020B0604030504040204" pitchFamily="34" charset="0"/>
                          <a:ea typeface="Verdana" panose="020B0604030504040204" pitchFamily="34" charset="0"/>
                          <a:cs typeface="Verdana" panose="020B0604030504040204" pitchFamily="34" charset="0"/>
                        </a:rPr>
                        <a:t>l and material</a:t>
                      </a:r>
                      <a:r>
                        <a:rPr lang="en-US" sz="1600" noProof="0" dirty="0">
                          <a:latin typeface="Verdana" panose="020B0604030504040204" pitchFamily="34" charset="0"/>
                          <a:ea typeface="Verdana" panose="020B0604030504040204" pitchFamily="34" charset="0"/>
                          <a:cs typeface="Verdana" panose="020B0604030504040204" pitchFamily="34" charset="0"/>
                        </a:rPr>
                        <a:t>__ Engineering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Maximum</a:t>
                      </a:r>
                      <a:r>
                        <a:rPr lang="en-US" sz="16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3715002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75572899"/>
              </p:ext>
            </p:extLst>
          </p:nvPr>
        </p:nvGraphicFramePr>
        <p:xfrm>
          <a:off x="319312" y="111516"/>
          <a:ext cx="11538859" cy="6570860"/>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65919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Application of metal oxide thin film on structured heat exchanger surface for enhancing heat transfer and fouling mitigation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just"/>
                      <a:r>
                        <a:rPr lang="en-US" sz="1300" noProof="0" dirty="0">
                          <a:latin typeface="Verdana" panose="020B0604030504040204" pitchFamily="34" charset="0"/>
                          <a:ea typeface="Verdana" panose="020B0604030504040204" pitchFamily="34" charset="0"/>
                          <a:cs typeface="Verdana" panose="020B0604030504040204" pitchFamily="34" charset="0"/>
                        </a:rPr>
                        <a:t>One of the persisting challenges in heat exchanger design is to consider the lifespan operation and drop in performance due to fouling deposition which can come from either mineral or biological forms. One of the promising avenues to address the above problem is through the use of coating technology to form a protective film on the heat exchange surface to delay and remove the scaling deposition. Several metal oxide materials which are known to be non-reactive to calcium ion will be coated via advanced deposition method. Moreover the thin film also serves to disrupt the formation of nucleation sites with the help of turbulent boundary layer mixing near the heat exchanger surface. In this project the candidate shall modify the surface of texture of different metal tubes which represent the heat exchanger. These specimens will be coated using highly selected metal oxide using plasma coating technology and tested under fouling environment via the use the existing heat exchanger fouling facility. The student shall perform comparative study on the effectiveness of different coating materials to mitigate and prevent fouling deposition. Analysis shall be conducted empirically via the use of classical heat transfer analysis.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indent="-342900">
                        <a:buFont typeface="+mj-lt"/>
                        <a:buAutoNum type="arabicPeriod"/>
                      </a:pPr>
                      <a:r>
                        <a:rPr lang="en-US" sz="1300" noProof="0" dirty="0">
                          <a:latin typeface="Verdana" panose="020B0604030504040204" pitchFamily="34" charset="0"/>
                          <a:ea typeface="Verdana" panose="020B0604030504040204" pitchFamily="34" charset="0"/>
                          <a:cs typeface="Verdana" panose="020B0604030504040204" pitchFamily="34" charset="0"/>
                        </a:rPr>
                        <a:t>To perform surface modification of the heat exchanger tube</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noProof="0" dirty="0">
                          <a:latin typeface="Verdana" panose="020B0604030504040204" pitchFamily="34" charset="0"/>
                          <a:ea typeface="Verdana" panose="020B0604030504040204" pitchFamily="34" charset="0"/>
                          <a:cs typeface="Verdana" panose="020B0604030504040204" pitchFamily="34" charset="0"/>
                        </a:rPr>
                        <a:t>To</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r>
                        <a:rPr lang="en-US" sz="1300" noProof="0" dirty="0">
                          <a:latin typeface="Verdana" panose="020B0604030504040204" pitchFamily="34" charset="0"/>
                          <a:ea typeface="Verdana" panose="020B0604030504040204" pitchFamily="34" charset="0"/>
                          <a:cs typeface="Verdana" panose="020B0604030504040204" pitchFamily="34" charset="0"/>
                        </a:rPr>
                        <a:t>conduct experimental work on fouling</a:t>
                      </a:r>
                      <a:r>
                        <a:rPr lang="en-US" sz="1300" baseline="0" noProof="0" dirty="0">
                          <a:latin typeface="Verdana" panose="020B0604030504040204" pitchFamily="34" charset="0"/>
                          <a:ea typeface="Verdana" panose="020B0604030504040204" pitchFamily="34" charset="0"/>
                          <a:cs typeface="Verdana" panose="020B0604030504040204" pitchFamily="34" charset="0"/>
                        </a:rPr>
                        <a:t> retardation and </a:t>
                      </a:r>
                      <a:r>
                        <a:rPr lang="en-US" sz="1300" noProof="0" dirty="0">
                          <a:latin typeface="Verdana" panose="020B0604030504040204" pitchFamily="34" charset="0"/>
                          <a:ea typeface="Verdana" panose="020B0604030504040204" pitchFamily="34" charset="0"/>
                          <a:cs typeface="Verdana" panose="020B0604030504040204" pitchFamily="34" charset="0"/>
                        </a:rPr>
                        <a:t>heat transfer performance</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endParaRPr lang="en-US" sz="1300" noProof="0"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mj-lt"/>
                        <a:buAutoNum type="arabicPeriod"/>
                      </a:pPr>
                      <a:r>
                        <a:rPr lang="en-US" sz="1300" noProof="0" dirty="0">
                          <a:latin typeface="Verdana" panose="020B0604030504040204" pitchFamily="34" charset="0"/>
                          <a:ea typeface="Verdana" panose="020B0604030504040204" pitchFamily="34" charset="0"/>
                          <a:cs typeface="Verdana" panose="020B0604030504040204" pitchFamily="34" charset="0"/>
                        </a:rPr>
                        <a:t>To</a:t>
                      </a:r>
                      <a:r>
                        <a:rPr lang="en-US" sz="1300" baseline="0" noProof="0" dirty="0">
                          <a:latin typeface="Verdana" panose="020B0604030504040204" pitchFamily="34" charset="0"/>
                          <a:ea typeface="Verdana" panose="020B0604030504040204" pitchFamily="34" charset="0"/>
                          <a:cs typeface="Verdana" panose="020B0604030504040204" pitchFamily="34" charset="0"/>
                        </a:rPr>
                        <a:t> conduct</a:t>
                      </a:r>
                      <a:r>
                        <a:rPr lang="en-US" sz="1300" noProof="0" dirty="0">
                          <a:latin typeface="Verdana" panose="020B0604030504040204" pitchFamily="34" charset="0"/>
                          <a:ea typeface="Verdana" panose="020B0604030504040204" pitchFamily="34" charset="0"/>
                          <a:cs typeface="Verdana" panose="020B0604030504040204" pitchFamily="34" charset="0"/>
                        </a:rPr>
                        <a:t> computational</a:t>
                      </a:r>
                      <a:r>
                        <a:rPr lang="en-US" sz="1300" baseline="0" noProof="0" dirty="0">
                          <a:latin typeface="Verdana" panose="020B0604030504040204" pitchFamily="34" charset="0"/>
                          <a:ea typeface="Verdana" panose="020B0604030504040204" pitchFamily="34" charset="0"/>
                          <a:cs typeface="Verdana" panose="020B0604030504040204" pitchFamily="34" charset="0"/>
                        </a:rPr>
                        <a:t> work </a:t>
                      </a:r>
                      <a:r>
                        <a:rPr lang="en-US" sz="1300" noProof="0" dirty="0">
                          <a:latin typeface="Verdana" panose="020B0604030504040204" pitchFamily="34" charset="0"/>
                          <a:ea typeface="Verdana" panose="020B0604030504040204" pitchFamily="34" charset="0"/>
                          <a:cs typeface="Verdana" panose="020B0604030504040204" pitchFamily="34" charset="0"/>
                        </a:rPr>
                        <a:t>to analyze the heat transfer</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r>
                        <a:rPr lang="en-US" sz="1300" noProof="0" dirty="0">
                          <a:latin typeface="Verdana" panose="020B0604030504040204" pitchFamily="34" charset="0"/>
                          <a:ea typeface="Verdana" panose="020B0604030504040204" pitchFamily="34" charset="0"/>
                          <a:cs typeface="Verdana" panose="020B0604030504040204" pitchFamily="34" charset="0"/>
                        </a:rPr>
                        <a:t>performance between commercial and newly devised tube surfac</a:t>
                      </a:r>
                      <a:r>
                        <a:rPr lang="en-US" sz="1300" baseline="0" noProof="0" dirty="0">
                          <a:latin typeface="Verdana" panose="020B0604030504040204" pitchFamily="34" charset="0"/>
                          <a:ea typeface="Verdana" panose="020B0604030504040204" pitchFamily="34" charset="0"/>
                          <a:cs typeface="Verdana" panose="020B0604030504040204" pitchFamily="34" charset="0"/>
                        </a:rPr>
                        <a:t>e</a:t>
                      </a:r>
                      <a:endParaRPr lang="en-US" sz="13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Equipment</a:t>
                      </a:r>
                      <a:r>
                        <a:rPr lang="en-US" sz="18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8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baseline="0" noProof="0" dirty="0">
                          <a:latin typeface="Verdana" panose="020B0604030504040204" pitchFamily="34" charset="0"/>
                          <a:ea typeface="Verdana" panose="020B0604030504040204" pitchFamily="34" charset="0"/>
                          <a:cs typeface="Verdana" panose="020B0604030504040204" pitchFamily="34" charset="0"/>
                        </a:rPr>
                        <a:t>Data acquisition (available) , Fouling/heat transfer experimental set-up(available), copper tube </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err="1">
                          <a:latin typeface="Verdana" panose="020B0604030504040204" pitchFamily="34" charset="0"/>
                          <a:ea typeface="Verdana" panose="020B0604030504040204" pitchFamily="34" charset="0"/>
                          <a:cs typeface="Verdana" panose="020B0604030504040204" pitchFamily="34" charset="0"/>
                        </a:rPr>
                        <a:t>Ansys</a:t>
                      </a:r>
                      <a:r>
                        <a:rPr lang="en-US" sz="1600" noProof="0" dirty="0">
                          <a:latin typeface="Verdana" panose="020B0604030504040204" pitchFamily="34" charset="0"/>
                          <a:ea typeface="Verdana" panose="020B0604030504040204" pitchFamily="34" charset="0"/>
                          <a:cs typeface="Verdana" panose="020B0604030504040204" pitchFamily="34" charset="0"/>
                        </a:rPr>
                        <a:t> Fluent,</a:t>
                      </a:r>
                      <a:r>
                        <a:rPr lang="en-US" sz="1600" baseline="0" noProof="0" dirty="0">
                          <a:latin typeface="Verdana" panose="020B0604030504040204" pitchFamily="34" charset="0"/>
                          <a:ea typeface="Verdana" panose="020B0604030504040204" pitchFamily="34" charset="0"/>
                          <a:cs typeface="Verdana" panose="020B0604030504040204" pitchFamily="34" charset="0"/>
                        </a:rPr>
                        <a:t> Solid work, MS office</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500" b="1" spc="-50" baseline="0" dirty="0">
                          <a:latin typeface="Verdana" panose="020B0604030504040204" pitchFamily="34" charset="0"/>
                          <a:ea typeface="Verdana" panose="020B0604030504040204" pitchFamily="34" charset="0"/>
                          <a:cs typeface="Verdana" panose="020B0604030504040204" pitchFamily="34" charset="0"/>
                        </a:rPr>
                        <a:t> </a:t>
                      </a:r>
                      <a:r>
                        <a:rPr lang="en-US" sz="16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Dr.</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Mohd</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Nashrul</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Mohd</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baseline="0" noProof="0" dirty="0" err="1">
                          <a:latin typeface="Verdana" panose="020B0604030504040204" pitchFamily="34" charset="0"/>
                          <a:ea typeface="Verdana" panose="020B0604030504040204" pitchFamily="34" charset="0"/>
                          <a:cs typeface="Verdana" panose="020B0604030504040204" pitchFamily="34" charset="0"/>
                        </a:rPr>
                        <a:t>Zubir</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Master of _Mechanica</a:t>
                      </a:r>
                      <a:r>
                        <a:rPr lang="en-US" sz="1600" baseline="0" noProof="0" dirty="0">
                          <a:latin typeface="Verdana" panose="020B0604030504040204" pitchFamily="34" charset="0"/>
                          <a:ea typeface="Verdana" panose="020B0604030504040204" pitchFamily="34" charset="0"/>
                          <a:cs typeface="Verdana" panose="020B0604030504040204" pitchFamily="34" charset="0"/>
                        </a:rPr>
                        <a:t>l and material</a:t>
                      </a:r>
                      <a:r>
                        <a:rPr lang="en-US" sz="1600" noProof="0" dirty="0">
                          <a:latin typeface="Verdana" panose="020B0604030504040204" pitchFamily="34" charset="0"/>
                          <a:ea typeface="Verdana" panose="020B0604030504040204" pitchFamily="34" charset="0"/>
                          <a:cs typeface="Verdana" panose="020B0604030504040204" pitchFamily="34" charset="0"/>
                        </a:rPr>
                        <a:t>__ Engineering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Maximum</a:t>
                      </a:r>
                      <a:r>
                        <a:rPr lang="en-US" sz="16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2030152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7696381"/>
              </p:ext>
            </p:extLst>
          </p:nvPr>
        </p:nvGraphicFramePr>
        <p:xfrm>
          <a:off x="319312" y="111516"/>
          <a:ext cx="11538859" cy="6760529"/>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50704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Design of heat and mass heat exchanger for indirect evaporative cooling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300" kern="1200" dirty="0">
                          <a:solidFill>
                            <a:schemeClr val="tx1"/>
                          </a:solidFill>
                          <a:effectLst/>
                          <a:latin typeface="Verdana" pitchFamily="34" charset="0"/>
                          <a:ea typeface="Verdana" pitchFamily="34" charset="0"/>
                          <a:cs typeface="Verdana" pitchFamily="34" charset="0"/>
                        </a:rPr>
                        <a:t>Over the years, the energy consumed for satisfying thermal comfort in both enclosed and open spaces has rapidly increased. Studies have shown that buildings consume up to 40% of the total global energy and by the year 2030, the consumption is expected to increase to 50%. In Malaysia alone, buildings consume a total of 48% of the electricity generated in the country. The underpinning reason behind this substantial amount of energy usage stems from the use of vapor-compression cycle to absorb heat generated within the space. On this note, compression stage of the cycle consumes almost 90% of the total work in into the system, with the remaining consists of evaporator and condenser fans. Different approaches have been brought forward to eliminate the use of compressor which translates into reduction of the total energy usage in air-conditioning system. On this note researches have shown that as much as 80% decrease in energy input has been achieved via evaporative cooling concept relative to the conventional vapor-compression cooling method. In Malaysia’s perspective, indirect evaporative cooling strategy is most suitable to be adopted in comparison to direct evaporative cooling to avoid excessive increase in relative humidity associated with the evaporation process. This require the use of heat and mass exchanger (HMX) to isolate moisture rich working air from the conditioned air during the cooling process. </a:t>
                      </a:r>
                      <a:endParaRPr lang="en-US" sz="13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indent="-342900">
                        <a:buFont typeface="+mj-lt"/>
                        <a:buAutoNum type="arabicPeriod"/>
                      </a:pPr>
                      <a:r>
                        <a:rPr lang="en-US" sz="1300" kern="1200" dirty="0">
                          <a:solidFill>
                            <a:schemeClr val="tx1"/>
                          </a:solidFill>
                          <a:effectLst/>
                          <a:latin typeface="Verdana" pitchFamily="34" charset="0"/>
                          <a:ea typeface="Verdana" pitchFamily="34" charset="0"/>
                          <a:cs typeface="Verdana" pitchFamily="34" charset="0"/>
                        </a:rPr>
                        <a:t>To</a:t>
                      </a:r>
                      <a:r>
                        <a:rPr lang="en-US" sz="1300" kern="1200" baseline="0" dirty="0">
                          <a:solidFill>
                            <a:schemeClr val="tx1"/>
                          </a:solidFill>
                          <a:effectLst/>
                          <a:latin typeface="Verdana" pitchFamily="34" charset="0"/>
                          <a:ea typeface="Verdana" pitchFamily="34" charset="0"/>
                          <a:cs typeface="Verdana" pitchFamily="34" charset="0"/>
                        </a:rPr>
                        <a:t> develop heat and mass exchanger based on </a:t>
                      </a:r>
                      <a:r>
                        <a:rPr lang="en-US" sz="1300" kern="1200" dirty="0">
                          <a:solidFill>
                            <a:schemeClr val="tx1"/>
                          </a:solidFill>
                          <a:effectLst/>
                          <a:latin typeface="Verdana" pitchFamily="34" charset="0"/>
                          <a:ea typeface="Verdana" pitchFamily="34" charset="0"/>
                          <a:cs typeface="Verdana" pitchFamily="34" charset="0"/>
                        </a:rPr>
                        <a:t>passive-active heat transfer augmentation approach. </a:t>
                      </a:r>
                    </a:p>
                    <a:p>
                      <a:pPr marL="342900" indent="-342900">
                        <a:buFont typeface="+mj-lt"/>
                        <a:buAutoNum type="arabicPeriod"/>
                      </a:pPr>
                      <a:r>
                        <a:rPr lang="en-US" sz="1300" kern="1200" dirty="0">
                          <a:solidFill>
                            <a:schemeClr val="tx1"/>
                          </a:solidFill>
                          <a:effectLst/>
                          <a:latin typeface="Verdana" pitchFamily="34" charset="0"/>
                          <a:ea typeface="Verdana" pitchFamily="34" charset="0"/>
                          <a:cs typeface="Verdana" pitchFamily="34" charset="0"/>
                        </a:rPr>
                        <a:t>To perform experimental study</a:t>
                      </a:r>
                      <a:r>
                        <a:rPr lang="en-US" sz="1300" kern="1200" baseline="0" dirty="0">
                          <a:solidFill>
                            <a:schemeClr val="tx1"/>
                          </a:solidFill>
                          <a:effectLst/>
                          <a:latin typeface="Verdana" pitchFamily="34" charset="0"/>
                          <a:ea typeface="Verdana" pitchFamily="34" charset="0"/>
                          <a:cs typeface="Verdana" pitchFamily="34" charset="0"/>
                        </a:rPr>
                        <a:t> on the performance of the new approach relative to conventional method</a:t>
                      </a:r>
                      <a:r>
                        <a:rPr lang="en-US" sz="1300" kern="1200" dirty="0">
                          <a:solidFill>
                            <a:schemeClr val="tx1"/>
                          </a:solidFill>
                          <a:effectLst/>
                          <a:latin typeface="Verdana" pitchFamily="34" charset="0"/>
                          <a:ea typeface="Verdana" pitchFamily="34" charset="0"/>
                          <a:cs typeface="Verdana" pitchFamily="34" charset="0"/>
                        </a:rPr>
                        <a:t>.</a:t>
                      </a:r>
                    </a:p>
                    <a:p>
                      <a:pPr marL="342900" indent="-342900">
                        <a:buFont typeface="+mj-lt"/>
                        <a:buAutoNum type="arabicPeriod"/>
                      </a:pPr>
                      <a:r>
                        <a:rPr lang="en-US" sz="1300" kern="1200" noProof="0" dirty="0">
                          <a:solidFill>
                            <a:schemeClr val="tx1"/>
                          </a:solidFill>
                          <a:effectLst/>
                          <a:latin typeface="Verdana" pitchFamily="34" charset="0"/>
                          <a:ea typeface="Verdana" pitchFamily="34" charset="0"/>
                          <a:cs typeface="Verdana" pitchFamily="34" charset="0"/>
                        </a:rPr>
                        <a:t>To conduct</a:t>
                      </a:r>
                      <a:r>
                        <a:rPr lang="en-US" sz="1300" kern="1200" baseline="0" noProof="0" dirty="0">
                          <a:solidFill>
                            <a:schemeClr val="tx1"/>
                          </a:solidFill>
                          <a:effectLst/>
                          <a:latin typeface="Verdana" pitchFamily="34" charset="0"/>
                          <a:ea typeface="Verdana" pitchFamily="34" charset="0"/>
                          <a:cs typeface="Verdana" pitchFamily="34" charset="0"/>
                        </a:rPr>
                        <a:t> numerical study to validate the experimental finding </a:t>
                      </a:r>
                      <a:endParaRPr lang="en-US" sz="13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Equipment</a:t>
                      </a:r>
                      <a:r>
                        <a:rPr lang="en-US" sz="18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8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300" baseline="0" noProof="0" dirty="0">
                          <a:latin typeface="Verdana" panose="020B0604030504040204" pitchFamily="34" charset="0"/>
                          <a:ea typeface="Verdana" panose="020B0604030504040204" pitchFamily="34" charset="0"/>
                          <a:cs typeface="Verdana" panose="020B0604030504040204" pitchFamily="34" charset="0"/>
                        </a:rPr>
                        <a:t>Data acquisition, ultrasonic vibrator, ultrasonic atomizer, pump and </a:t>
                      </a:r>
                      <a:r>
                        <a:rPr lang="en-US" sz="1300" baseline="0" noProof="0" dirty="0" err="1">
                          <a:latin typeface="Verdana" panose="020B0604030504040204" pitchFamily="34" charset="0"/>
                          <a:ea typeface="Verdana" panose="020B0604030504040204" pitchFamily="34" charset="0"/>
                          <a:cs typeface="Verdana" panose="020B0604030504040204" pitchFamily="34" charset="0"/>
                        </a:rPr>
                        <a:t>flowmeter</a:t>
                      </a:r>
                      <a:r>
                        <a:rPr lang="en-US" sz="1300" baseline="0" noProof="0" dirty="0">
                          <a:latin typeface="Verdana" panose="020B0604030504040204" pitchFamily="34" charset="0"/>
                          <a:ea typeface="Verdana" panose="020B0604030504040204" pitchFamily="34" charset="0"/>
                          <a:cs typeface="Verdana" panose="020B0604030504040204" pitchFamily="34" charset="0"/>
                        </a:rPr>
                        <a:t>, stainless steel plate, electrical components, fan, motor control   </a:t>
                      </a:r>
                      <a:endParaRPr lang="en-US" sz="13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300" baseline="0" noProof="0" dirty="0" err="1">
                          <a:latin typeface="Verdana" panose="020B0604030504040204" pitchFamily="34" charset="0"/>
                          <a:ea typeface="Verdana" panose="020B0604030504040204" pitchFamily="34" charset="0"/>
                          <a:cs typeface="Verdana" panose="020B0604030504040204" pitchFamily="34" charset="0"/>
                        </a:rPr>
                        <a:t>Ansys</a:t>
                      </a:r>
                      <a:r>
                        <a:rPr lang="en-US" sz="1300" baseline="0" noProof="0" dirty="0">
                          <a:latin typeface="Verdana" panose="020B0604030504040204" pitchFamily="34" charset="0"/>
                          <a:ea typeface="Verdana" panose="020B0604030504040204" pitchFamily="34" charset="0"/>
                          <a:cs typeface="Verdana" panose="020B0604030504040204" pitchFamily="34" charset="0"/>
                        </a:rPr>
                        <a:t> Fluent, MS office</a:t>
                      </a:r>
                      <a:endParaRPr lang="en-US" sz="13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500" b="1" spc="-50" baseline="0" dirty="0">
                          <a:latin typeface="Verdana" panose="020B0604030504040204" pitchFamily="34" charset="0"/>
                          <a:ea typeface="Verdana" panose="020B0604030504040204" pitchFamily="34" charset="0"/>
                          <a:cs typeface="Verdana" panose="020B0604030504040204" pitchFamily="34" charset="0"/>
                        </a:rPr>
                        <a:t> </a:t>
                      </a:r>
                      <a:r>
                        <a:rPr lang="en-US" sz="16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300" noProof="0" dirty="0">
                          <a:latin typeface="Verdana" panose="020B0604030504040204" pitchFamily="34" charset="0"/>
                          <a:ea typeface="Verdana" panose="020B0604030504040204" pitchFamily="34" charset="0"/>
                          <a:cs typeface="Verdana" panose="020B0604030504040204" pitchFamily="34" charset="0"/>
                        </a:rPr>
                        <a:t>Dr.</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r>
                        <a:rPr lang="en-US" sz="1300" baseline="0" noProof="0" dirty="0" err="1">
                          <a:latin typeface="Verdana" panose="020B0604030504040204" pitchFamily="34" charset="0"/>
                          <a:ea typeface="Verdana" panose="020B0604030504040204" pitchFamily="34" charset="0"/>
                          <a:cs typeface="Verdana" panose="020B0604030504040204" pitchFamily="34" charset="0"/>
                        </a:rPr>
                        <a:t>Mohd</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r>
                        <a:rPr lang="en-US" sz="1300" baseline="0" noProof="0" dirty="0" err="1">
                          <a:latin typeface="Verdana" panose="020B0604030504040204" pitchFamily="34" charset="0"/>
                          <a:ea typeface="Verdana" panose="020B0604030504040204" pitchFamily="34" charset="0"/>
                          <a:cs typeface="Verdana" panose="020B0604030504040204" pitchFamily="34" charset="0"/>
                        </a:rPr>
                        <a:t>Nashrul</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r>
                        <a:rPr lang="en-US" sz="1300" baseline="0" noProof="0" dirty="0" err="1">
                          <a:latin typeface="Verdana" panose="020B0604030504040204" pitchFamily="34" charset="0"/>
                          <a:ea typeface="Verdana" panose="020B0604030504040204" pitchFamily="34" charset="0"/>
                          <a:cs typeface="Verdana" panose="020B0604030504040204" pitchFamily="34" charset="0"/>
                        </a:rPr>
                        <a:t>Mohd</a:t>
                      </a:r>
                      <a:r>
                        <a:rPr lang="en-US" sz="1300" baseline="0" noProof="0" dirty="0">
                          <a:latin typeface="Verdana" panose="020B0604030504040204" pitchFamily="34" charset="0"/>
                          <a:ea typeface="Verdana" panose="020B0604030504040204" pitchFamily="34" charset="0"/>
                          <a:cs typeface="Verdana" panose="020B0604030504040204" pitchFamily="34" charset="0"/>
                        </a:rPr>
                        <a:t> </a:t>
                      </a:r>
                      <a:r>
                        <a:rPr lang="en-US" sz="1300" baseline="0" noProof="0" dirty="0" err="1">
                          <a:latin typeface="Verdana" panose="020B0604030504040204" pitchFamily="34" charset="0"/>
                          <a:ea typeface="Verdana" panose="020B0604030504040204" pitchFamily="34" charset="0"/>
                          <a:cs typeface="Verdana" panose="020B0604030504040204" pitchFamily="34" charset="0"/>
                        </a:rPr>
                        <a:t>Zubir</a:t>
                      </a:r>
                      <a:endParaRPr lang="en-US" sz="13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300" noProof="0" dirty="0">
                          <a:latin typeface="Verdana" panose="020B0604030504040204" pitchFamily="34" charset="0"/>
                          <a:ea typeface="Verdana" panose="020B0604030504040204" pitchFamily="34" charset="0"/>
                          <a:cs typeface="Verdana" panose="020B0604030504040204" pitchFamily="34" charset="0"/>
                        </a:rPr>
                        <a:t>Master of _Mechanica</a:t>
                      </a:r>
                      <a:r>
                        <a:rPr lang="en-US" sz="1300" baseline="0" noProof="0" dirty="0">
                          <a:latin typeface="Verdana" panose="020B0604030504040204" pitchFamily="34" charset="0"/>
                          <a:ea typeface="Verdana" panose="020B0604030504040204" pitchFamily="34" charset="0"/>
                          <a:cs typeface="Verdana" panose="020B0604030504040204" pitchFamily="34" charset="0"/>
                        </a:rPr>
                        <a:t>l and material</a:t>
                      </a:r>
                      <a:r>
                        <a:rPr lang="en-US" sz="1300" noProof="0" dirty="0">
                          <a:latin typeface="Verdana" panose="020B0604030504040204" pitchFamily="34" charset="0"/>
                          <a:ea typeface="Verdana" panose="020B0604030504040204" pitchFamily="34" charset="0"/>
                          <a:cs typeface="Verdana" panose="020B0604030504040204" pitchFamily="34" charset="0"/>
                        </a:rPr>
                        <a:t>__ Engineering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300" noProof="0" dirty="0">
                          <a:latin typeface="Verdana" panose="020B0604030504040204" pitchFamily="34" charset="0"/>
                          <a:ea typeface="Verdana" panose="020B0604030504040204" pitchFamily="34" charset="0"/>
                          <a:cs typeface="Verdana" panose="020B0604030504040204" pitchFamily="34" charset="0"/>
                        </a:rPr>
                        <a:t>Maximum</a:t>
                      </a:r>
                      <a:r>
                        <a:rPr lang="en-US" sz="13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3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3405624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57091307"/>
              </p:ext>
            </p:extLst>
          </p:nvPr>
        </p:nvGraphicFramePr>
        <p:xfrm>
          <a:off x="319312" y="111516"/>
          <a:ext cx="11538859" cy="6668831"/>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65919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800" kern="1200" noProof="0" dirty="0">
                          <a:solidFill>
                            <a:schemeClr val="tx1"/>
                          </a:solidFill>
                          <a:effectLst/>
                          <a:latin typeface="+mn-lt"/>
                          <a:ea typeface="+mn-ea"/>
                          <a:cs typeface="+mn-cs"/>
                        </a:rPr>
                        <a:t>Improving</a:t>
                      </a:r>
                      <a:r>
                        <a:rPr lang="en-US" sz="1800" kern="1200" baseline="0" noProof="0" dirty="0">
                          <a:solidFill>
                            <a:schemeClr val="tx1"/>
                          </a:solidFill>
                          <a:effectLst/>
                          <a:latin typeface="+mn-lt"/>
                          <a:ea typeface="+mn-ea"/>
                          <a:cs typeface="+mn-cs"/>
                        </a:rPr>
                        <a:t> thermal heat dissipation from solar panel via high performance colloidal liquid </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500" kern="1200" dirty="0">
                          <a:solidFill>
                            <a:schemeClr val="tx1"/>
                          </a:solidFill>
                          <a:effectLst/>
                          <a:latin typeface="Verdana" pitchFamily="34" charset="0"/>
                          <a:ea typeface="Verdana" pitchFamily="34" charset="0"/>
                          <a:cs typeface="Verdana" pitchFamily="34" charset="0"/>
                        </a:rPr>
                        <a:t>It is well know that</a:t>
                      </a:r>
                      <a:r>
                        <a:rPr lang="en-US" sz="1500" kern="1200" baseline="0" dirty="0">
                          <a:solidFill>
                            <a:schemeClr val="tx1"/>
                          </a:solidFill>
                          <a:effectLst/>
                          <a:latin typeface="Verdana" pitchFamily="34" charset="0"/>
                          <a:ea typeface="Verdana" pitchFamily="34" charset="0"/>
                          <a:cs typeface="Verdana" pitchFamily="34" charset="0"/>
                        </a:rPr>
                        <a:t> one of the main issues plaguing solar PV from reaching </a:t>
                      </a:r>
                      <a:r>
                        <a:rPr lang="en-US" sz="1500" kern="1200" baseline="0">
                          <a:solidFill>
                            <a:schemeClr val="tx1"/>
                          </a:solidFill>
                          <a:effectLst/>
                          <a:latin typeface="Verdana" pitchFamily="34" charset="0"/>
                          <a:ea typeface="Verdana" pitchFamily="34" charset="0"/>
                          <a:cs typeface="Verdana" pitchFamily="34" charset="0"/>
                        </a:rPr>
                        <a:t>its optimum operation </a:t>
                      </a:r>
                      <a:r>
                        <a:rPr lang="en-US" sz="1500" kern="1200" baseline="0" dirty="0">
                          <a:solidFill>
                            <a:schemeClr val="tx1"/>
                          </a:solidFill>
                          <a:effectLst/>
                          <a:latin typeface="Verdana" pitchFamily="34" charset="0"/>
                          <a:ea typeface="Verdana" pitchFamily="34" charset="0"/>
                          <a:cs typeface="Verdana" pitchFamily="34" charset="0"/>
                        </a:rPr>
                        <a:t>is maintaining the panel temperature which translate into better energy conversion efficiency. Enjoying the bright sunny day comes at a cost of overheating the panel and this will offset the peak energy gain during this time. Thus the current work would deal on designing a heat exchanger capable of removing the heat as well as storing this heat for water heating supply. The heat exchanger will be running with liquid refrigerant coupled with highly conductive solid additive to improve the dissipation performance. Study will focus on finding the best combination of flow and refrigerant properties to help improving panel performance. An actual site test will be conducted to gauge the feasibility and ability of the system to improve the PV performance while taking benefit from the supplying the heated water for domestic use  </a:t>
                      </a:r>
                      <a:endParaRPr lang="en-US" sz="15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5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To develop heat exchange that can be incorporated to solar panel</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5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To conduct experimental work on heat transfer performance using </a:t>
                      </a:r>
                      <a:r>
                        <a:rPr kumimoji="0" lang="en-US" sz="15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nanocolloidal</a:t>
                      </a:r>
                      <a:r>
                        <a:rPr kumimoji="0" lang="en-US" sz="15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refrigerant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5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To conduct site test on the heat dissipation performance and heated water supply limit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Equipment</a:t>
                      </a:r>
                      <a:r>
                        <a:rPr lang="en-US" sz="18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8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500" baseline="0" noProof="0" dirty="0">
                          <a:latin typeface="Verdana" panose="020B0604030504040204" pitchFamily="34" charset="0"/>
                          <a:ea typeface="Verdana" panose="020B0604030504040204" pitchFamily="34" charset="0"/>
                          <a:cs typeface="Verdana" panose="020B0604030504040204" pitchFamily="34" charset="0"/>
                        </a:rPr>
                        <a:t>Data acquisition, pump and flowmeter, stainless steel plate, electrical components, fan, motor control   </a:t>
                      </a:r>
                      <a:endParaRPr lang="en-US" sz="15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500" baseline="0" noProof="0" dirty="0" err="1">
                          <a:latin typeface="Verdana" panose="020B0604030504040204" pitchFamily="34" charset="0"/>
                          <a:ea typeface="Verdana" panose="020B0604030504040204" pitchFamily="34" charset="0"/>
                          <a:cs typeface="Verdana" panose="020B0604030504040204" pitchFamily="34" charset="0"/>
                        </a:rPr>
                        <a:t>Ansys</a:t>
                      </a:r>
                      <a:r>
                        <a:rPr lang="en-US" sz="1500" baseline="0" noProof="0" dirty="0">
                          <a:latin typeface="Verdana" panose="020B0604030504040204" pitchFamily="34" charset="0"/>
                          <a:ea typeface="Verdana" panose="020B0604030504040204" pitchFamily="34" charset="0"/>
                          <a:cs typeface="Verdana" panose="020B0604030504040204" pitchFamily="34" charset="0"/>
                        </a:rPr>
                        <a:t> Fluent, MS office</a:t>
                      </a:r>
                      <a:endParaRPr lang="en-US" sz="15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500" b="1" spc="-50" baseline="0" dirty="0">
                          <a:latin typeface="Verdana" panose="020B0604030504040204" pitchFamily="34" charset="0"/>
                          <a:ea typeface="Verdana" panose="020B0604030504040204" pitchFamily="34" charset="0"/>
                          <a:cs typeface="Verdana" panose="020B0604030504040204" pitchFamily="34" charset="0"/>
                        </a:rPr>
                        <a:t> </a:t>
                      </a:r>
                      <a:r>
                        <a:rPr lang="en-US" sz="16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500" noProof="0" dirty="0">
                          <a:latin typeface="Verdana" panose="020B0604030504040204" pitchFamily="34" charset="0"/>
                          <a:ea typeface="Verdana" panose="020B0604030504040204" pitchFamily="34" charset="0"/>
                          <a:cs typeface="Verdana" panose="020B0604030504040204" pitchFamily="34" charset="0"/>
                        </a:rPr>
                        <a:t>Dr.</a:t>
                      </a:r>
                      <a:r>
                        <a:rPr lang="en-US" sz="1500" baseline="0" noProof="0" dirty="0">
                          <a:latin typeface="Verdana" panose="020B0604030504040204" pitchFamily="34" charset="0"/>
                          <a:ea typeface="Verdana" panose="020B0604030504040204" pitchFamily="34" charset="0"/>
                          <a:cs typeface="Verdana" panose="020B0604030504040204" pitchFamily="34" charset="0"/>
                        </a:rPr>
                        <a:t> </a:t>
                      </a:r>
                      <a:r>
                        <a:rPr lang="en-US" sz="1500" baseline="0" noProof="0" dirty="0" err="1">
                          <a:latin typeface="Verdana" panose="020B0604030504040204" pitchFamily="34" charset="0"/>
                          <a:ea typeface="Verdana" panose="020B0604030504040204" pitchFamily="34" charset="0"/>
                          <a:cs typeface="Verdana" panose="020B0604030504040204" pitchFamily="34" charset="0"/>
                        </a:rPr>
                        <a:t>Mohd</a:t>
                      </a:r>
                      <a:r>
                        <a:rPr lang="en-US" sz="1500" baseline="0" noProof="0" dirty="0">
                          <a:latin typeface="Verdana" panose="020B0604030504040204" pitchFamily="34" charset="0"/>
                          <a:ea typeface="Verdana" panose="020B0604030504040204" pitchFamily="34" charset="0"/>
                          <a:cs typeface="Verdana" panose="020B0604030504040204" pitchFamily="34" charset="0"/>
                        </a:rPr>
                        <a:t> </a:t>
                      </a:r>
                      <a:r>
                        <a:rPr lang="en-US" sz="1500" baseline="0" noProof="0" dirty="0" err="1">
                          <a:latin typeface="Verdana" panose="020B0604030504040204" pitchFamily="34" charset="0"/>
                          <a:ea typeface="Verdana" panose="020B0604030504040204" pitchFamily="34" charset="0"/>
                          <a:cs typeface="Verdana" panose="020B0604030504040204" pitchFamily="34" charset="0"/>
                        </a:rPr>
                        <a:t>Nashrul</a:t>
                      </a:r>
                      <a:r>
                        <a:rPr lang="en-US" sz="1500" baseline="0" noProof="0" dirty="0">
                          <a:latin typeface="Verdana" panose="020B0604030504040204" pitchFamily="34" charset="0"/>
                          <a:ea typeface="Verdana" panose="020B0604030504040204" pitchFamily="34" charset="0"/>
                          <a:cs typeface="Verdana" panose="020B0604030504040204" pitchFamily="34" charset="0"/>
                        </a:rPr>
                        <a:t> </a:t>
                      </a:r>
                      <a:r>
                        <a:rPr lang="en-US" sz="1500" baseline="0" noProof="0" dirty="0" err="1">
                          <a:latin typeface="Verdana" panose="020B0604030504040204" pitchFamily="34" charset="0"/>
                          <a:ea typeface="Verdana" panose="020B0604030504040204" pitchFamily="34" charset="0"/>
                          <a:cs typeface="Verdana" panose="020B0604030504040204" pitchFamily="34" charset="0"/>
                        </a:rPr>
                        <a:t>Mohd</a:t>
                      </a:r>
                      <a:r>
                        <a:rPr lang="en-US" sz="1500" baseline="0" noProof="0" dirty="0">
                          <a:latin typeface="Verdana" panose="020B0604030504040204" pitchFamily="34" charset="0"/>
                          <a:ea typeface="Verdana" panose="020B0604030504040204" pitchFamily="34" charset="0"/>
                          <a:cs typeface="Verdana" panose="020B0604030504040204" pitchFamily="34" charset="0"/>
                        </a:rPr>
                        <a:t> </a:t>
                      </a:r>
                      <a:r>
                        <a:rPr lang="en-US" sz="1500" baseline="0" noProof="0" dirty="0" err="1">
                          <a:latin typeface="Verdana" panose="020B0604030504040204" pitchFamily="34" charset="0"/>
                          <a:ea typeface="Verdana" panose="020B0604030504040204" pitchFamily="34" charset="0"/>
                          <a:cs typeface="Verdana" panose="020B0604030504040204" pitchFamily="34" charset="0"/>
                        </a:rPr>
                        <a:t>Zubir</a:t>
                      </a:r>
                      <a:endParaRPr lang="en-US" sz="15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500" noProof="0" dirty="0">
                          <a:latin typeface="Verdana" panose="020B0604030504040204" pitchFamily="34" charset="0"/>
                          <a:ea typeface="Verdana" panose="020B0604030504040204" pitchFamily="34" charset="0"/>
                          <a:cs typeface="Verdana" panose="020B0604030504040204" pitchFamily="34" charset="0"/>
                        </a:rPr>
                        <a:t>Master of _Mechanica</a:t>
                      </a:r>
                      <a:r>
                        <a:rPr lang="en-US" sz="1500" baseline="0" noProof="0" dirty="0">
                          <a:latin typeface="Verdana" panose="020B0604030504040204" pitchFamily="34" charset="0"/>
                          <a:ea typeface="Verdana" panose="020B0604030504040204" pitchFamily="34" charset="0"/>
                          <a:cs typeface="Verdana" panose="020B0604030504040204" pitchFamily="34" charset="0"/>
                        </a:rPr>
                        <a:t>l and material</a:t>
                      </a:r>
                      <a:r>
                        <a:rPr lang="en-US" sz="1500" noProof="0" dirty="0">
                          <a:latin typeface="Verdana" panose="020B0604030504040204" pitchFamily="34" charset="0"/>
                          <a:ea typeface="Verdana" panose="020B0604030504040204" pitchFamily="34" charset="0"/>
                          <a:cs typeface="Verdana" panose="020B0604030504040204" pitchFamily="34" charset="0"/>
                        </a:rPr>
                        <a:t>__ Engineering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500" noProof="0" dirty="0">
                          <a:latin typeface="Verdana" panose="020B0604030504040204" pitchFamily="34" charset="0"/>
                          <a:ea typeface="Verdana" panose="020B0604030504040204" pitchFamily="34" charset="0"/>
                          <a:cs typeface="Verdana" panose="020B0604030504040204" pitchFamily="34" charset="0"/>
                        </a:rPr>
                        <a:t>Maximum</a:t>
                      </a:r>
                      <a:r>
                        <a:rPr lang="en-US" sz="15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5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822226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1610</Words>
  <Application>Microsoft Office PowerPoint</Application>
  <PresentationFormat>Widescreen</PresentationFormat>
  <Paragraphs>90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MAZNAH BINTI MOHAMMAD ZIN</cp:lastModifiedBy>
  <cp:revision>31</cp:revision>
  <dcterms:created xsi:type="dcterms:W3CDTF">2018-01-03T06:54:22Z</dcterms:created>
  <dcterms:modified xsi:type="dcterms:W3CDTF">2021-03-31T06:42:39Z</dcterms:modified>
</cp:coreProperties>
</file>